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4" r:id="rId4"/>
    <p:sldId id="259" r:id="rId5"/>
    <p:sldId id="260" r:id="rId6"/>
    <p:sldId id="275" r:id="rId7"/>
    <p:sldId id="262" r:id="rId8"/>
    <p:sldId id="276" r:id="rId9"/>
    <p:sldId id="264" r:id="rId10"/>
    <p:sldId id="265" r:id="rId11"/>
    <p:sldId id="277" r:id="rId12"/>
    <p:sldId id="267" r:id="rId13"/>
    <p:sldId id="278" r:id="rId14"/>
    <p:sldId id="269" r:id="rId15"/>
    <p:sldId id="279" r:id="rId16"/>
    <p:sldId id="271" r:id="rId17"/>
    <p:sldId id="273" r:id="rId18"/>
    <p:sldId id="272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4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огенов В.К." initials="ФВ" lastIdx="3" clrIdx="0"/>
  <p:cmAuthor id="1" name="Darya" initials="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872D"/>
    <a:srgbClr val="FFF1E7"/>
    <a:srgbClr val="DEC1AD"/>
    <a:srgbClr val="8EA056"/>
    <a:srgbClr val="C0D18D"/>
    <a:srgbClr val="2F75A2"/>
    <a:srgbClr val="5EABE9"/>
    <a:srgbClr val="40749E"/>
    <a:srgbClr val="62B3FF"/>
    <a:srgbClr val="D0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6"/>
    <p:restoredTop sz="94674"/>
  </p:normalViewPr>
  <p:slideViewPr>
    <p:cSldViewPr snapToObjects="1" showGuides="1">
      <p:cViewPr>
        <p:scale>
          <a:sx n="75" d="100"/>
          <a:sy n="75" d="100"/>
        </p:scale>
        <p:origin x="-936" y="-462"/>
      </p:cViewPr>
      <p:guideLst>
        <p:guide orient="horz" pos="184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6892E-BEE9-3B46-A537-E129E6FD3A87}" type="datetimeFigureOut">
              <a:rPr lang="ru-RU" smtClean="0"/>
              <a:t>20.12.2019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57ADD-D35D-A347-A3E9-2DF3AFA81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5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30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56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04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1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9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8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3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4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43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16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81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57ADD-D35D-A347-A3E9-2DF3AFA8131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9A543BE-9CF5-AD4E-89F3-2B0F9C632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56CE36-3C5F-774B-9FA9-81F4C042E399}"/>
              </a:ext>
            </a:extLst>
          </p:cNvPr>
          <p:cNvSpPr/>
          <p:nvPr userDrawn="1"/>
        </p:nvSpPr>
        <p:spPr>
          <a:xfrm>
            <a:off x="2538608" y="1341751"/>
            <a:ext cx="7114784" cy="38284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79400" dir="3120000" sx="98000" sy="98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38608" y="1341751"/>
            <a:ext cx="7114784" cy="2260288"/>
          </a:xfrm>
        </p:spPr>
        <p:txBody>
          <a:bodyPr anchor="b">
            <a:normAutofit/>
          </a:bodyPr>
          <a:lstStyle>
            <a:lvl1pPr algn="ctr">
              <a:defRPr sz="4800" b="0" i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8608" y="4031087"/>
            <a:ext cx="7114784" cy="1139086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3CAE-2836-5D4C-A69C-C9B8889170A6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41CFA66-4192-B046-A693-4C29BDD0F2A0}"/>
              </a:ext>
            </a:extLst>
          </p:cNvPr>
          <p:cNvCxnSpPr>
            <a:cxnSpLocks/>
          </p:cNvCxnSpPr>
          <p:nvPr userDrawn="1"/>
        </p:nvCxnSpPr>
        <p:spPr>
          <a:xfrm>
            <a:off x="3091808" y="3822952"/>
            <a:ext cx="612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933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1D43-658B-2449-BB2C-DF860DB9E48E}" type="datetime1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2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0036-6644-ED44-84F9-F60B1698D6DB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6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236C-0DDB-2E46-8151-986354465A3D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8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6B1DE5C-86D3-514B-9906-BE84C41CDB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32470" y="0"/>
            <a:ext cx="1693771" cy="6876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1222" y="94920"/>
            <a:ext cx="10045874" cy="1325563"/>
          </a:xfrm>
        </p:spPr>
        <p:txBody>
          <a:bodyPr/>
          <a:lstStyle>
            <a:lvl1pPr algn="r"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222" y="1825625"/>
            <a:ext cx="10045874" cy="4351338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26496" cy="365125"/>
          </a:xfrm>
        </p:spPr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CEE56811-0EB6-B847-9C4F-608DC7B742C0}"/>
              </a:ext>
            </a:extLst>
          </p:cNvPr>
          <p:cNvGrpSpPr/>
          <p:nvPr userDrawn="1"/>
        </p:nvGrpSpPr>
        <p:grpSpPr>
          <a:xfrm>
            <a:off x="4472822" y="1340630"/>
            <a:ext cx="7719178" cy="31966"/>
            <a:chOff x="2684746" y="1542137"/>
            <a:chExt cx="7719178" cy="3196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EBC002C-42C5-0547-AFA7-C8FF5193DC6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6834" y="1574103"/>
              <a:ext cx="7717090" cy="0"/>
            </a:xfrm>
            <a:prstGeom prst="line">
              <a:avLst/>
            </a:prstGeom>
            <a:ln w="63500">
              <a:solidFill>
                <a:srgbClr val="C0D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95BAA000-58DC-1846-9925-95100AEF924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4746" y="1542137"/>
              <a:ext cx="77191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56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53C138-2F2E-1042-A2EC-7C868C8EF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3469"/>
            <a:ext cx="9944050" cy="1605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1222" y="136525"/>
            <a:ext cx="10045874" cy="1325563"/>
          </a:xfrm>
        </p:spPr>
        <p:txBody>
          <a:bodyPr/>
          <a:lstStyle>
            <a:lvl1pPr algn="r"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4351338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Courier New" panose="02070309020205020404" pitchFamily="49" charset="0"/>
              <a:buChar char="o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26496" cy="365125"/>
          </a:xfrm>
        </p:spPr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9234222-4B97-5D49-96AA-6280337F66B1}"/>
              </a:ext>
            </a:extLst>
          </p:cNvPr>
          <p:cNvGrpSpPr/>
          <p:nvPr userDrawn="1"/>
        </p:nvGrpSpPr>
        <p:grpSpPr>
          <a:xfrm>
            <a:off x="4472822" y="1340630"/>
            <a:ext cx="7719178" cy="31966"/>
            <a:chOff x="2684746" y="1542137"/>
            <a:chExt cx="7719178" cy="3196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B4C97C1-A4CF-394B-A7F3-021262B4149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6834" y="1574103"/>
              <a:ext cx="7717090" cy="0"/>
            </a:xfrm>
            <a:prstGeom prst="line">
              <a:avLst/>
            </a:prstGeom>
            <a:ln w="63500">
              <a:solidFill>
                <a:srgbClr val="C0D18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972175B9-E04D-6944-8447-1F4167B06C0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684746" y="1542137"/>
              <a:ext cx="77191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7119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xmlns="" id="{B2486DEA-4DB6-AA41-BF2C-B3857168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D14CF24-9BAC-DA41-8D51-DE1FFDE266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4BB228C-69FC-FC4F-A1F6-69DBFC4C981D}"/>
              </a:ext>
            </a:extLst>
          </p:cNvPr>
          <p:cNvSpPr/>
          <p:nvPr userDrawn="1"/>
        </p:nvSpPr>
        <p:spPr>
          <a:xfrm>
            <a:off x="1847528" y="1377442"/>
            <a:ext cx="8496944" cy="410311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79400" dir="3120000" sx="98000" sy="98000" algn="ctr" rotWithShape="0">
              <a:srgbClr val="000000">
                <a:alpha val="74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FA2FD28D-0C0C-5B43-AC13-2BD33EF3EAE6}"/>
              </a:ext>
            </a:extLst>
          </p:cNvPr>
          <p:cNvSpPr txBox="1">
            <a:spLocks/>
          </p:cNvSpPr>
          <p:nvPr userDrawn="1"/>
        </p:nvSpPr>
        <p:spPr>
          <a:xfrm>
            <a:off x="2538608" y="2267372"/>
            <a:ext cx="7114784" cy="63636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СПАСИБО ЗА ВНИМАНИЕ!</a:t>
            </a:r>
            <a:endParaRPr lang="ru-RU" sz="40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61DB43E3-FC29-FA44-9CA4-62709CC104E9}"/>
              </a:ext>
            </a:extLst>
          </p:cNvPr>
          <p:cNvSpPr txBox="1">
            <a:spLocks/>
          </p:cNvSpPr>
          <p:nvPr userDrawn="1"/>
        </p:nvSpPr>
        <p:spPr>
          <a:xfrm>
            <a:off x="2661120" y="3793666"/>
            <a:ext cx="6869760" cy="14309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dirty="0">
                <a:latin typeface="Century Gothic" panose="020B0502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7E2C804-4D3A-2248-A216-828EF9BD9617}"/>
              </a:ext>
            </a:extLst>
          </p:cNvPr>
          <p:cNvCxnSpPr>
            <a:cxnSpLocks/>
          </p:cNvCxnSpPr>
          <p:nvPr userDrawn="1"/>
        </p:nvCxnSpPr>
        <p:spPr>
          <a:xfrm>
            <a:off x="2711450" y="3501008"/>
            <a:ext cx="67691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30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3D98-D915-7E46-8155-AAFA2EB11D0B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E4-2B35-8D49-A51F-4E3369403A1B}" type="datetime1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50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BA3B-772E-C94F-827D-FEA65DB105D8}" type="datetime1">
              <a:rPr lang="ru-RU" smtClean="0"/>
              <a:t>20.12.2019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E898-E1AC-7A4E-8A22-86BC52D9FCC1}" type="datetime1">
              <a:rPr lang="ru-RU" smtClean="0"/>
              <a:t>20.12.2019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9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D43A-7A49-934B-955F-6A2CCBE62790}" type="datetime1">
              <a:rPr lang="ru-RU" smtClean="0"/>
              <a:t>20.12.2019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8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ABD6-B71E-AC48-9600-CF6EB9A89068}" type="datetime1">
              <a:rPr lang="ru-RU" smtClean="0"/>
              <a:t>20.12.2019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0840A-55B6-144F-808B-F7B67027C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2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22" r:id="rId4"/>
    <p:sldLayoutId id="2147483687" r:id="rId5"/>
    <p:sldLayoutId id="2147483688" r:id="rId6"/>
    <p:sldLayoutId id="2147483689" r:id="rId7"/>
    <p:sldLayoutId id="2147483690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СДЕЛАТЬ НАИЛУЧШИЙ ВЫБОР?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«Потребности и расходы»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6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797" y="1583196"/>
            <a:ext cx="11437851" cy="3792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 Маша определила три критерия: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3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71464" y="2214543"/>
            <a:ext cx="9649072" cy="24772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5" defTabSz="9144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должна быть не больше 35 000 рублей.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5" defTabSz="9144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5" defTabSz="9144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до 2 кг. Маша планирует пользоваться ноутбуком в университете, куда она добирается на автобусе, значит, он должен быть не слишком тяжелым.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5" defTabSz="9144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5" defTabSz="9144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оперативной памяти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 менее 4Гб. Он должен быть достаточным, чтобы работать с основными программами для создания и редактирования документов.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0797" y="5004659"/>
            <a:ext cx="11044045" cy="132343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defTabSz="91440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Вероятно, у вас и Маши совпали не все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критерии, и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нормально. 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 определяются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нашими целями (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приоритетами потребностей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личными предпочтениями и конкретной жизненной ситуацией (условиями использования). Поэтому 2 разных человека могут ориентироваться на разные критерии. </a:t>
            </a:r>
          </a:p>
        </p:txBody>
      </p:sp>
      <p:pic>
        <p:nvPicPr>
          <p:cNvPr id="12" name="Picture 30">
            <a:extLst>
              <a:ext uri="{FF2B5EF4-FFF2-40B4-BE49-F238E27FC236}">
                <a16:creationId xmlns:a16="http://schemas.microsoft.com/office/drawing/2014/main" xmlns="" id="{F8F5BD57-9A9E-5D47-B6A7-BD831B30E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761" y="4005064"/>
            <a:ext cx="422609" cy="360000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30" y="2996952"/>
            <a:ext cx="399071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>
            <a:extLst>
              <a:ext uri="{FF2B5EF4-FFF2-40B4-BE49-F238E27FC236}">
                <a16:creationId xmlns="" xmlns:a16="http://schemas.microsoft.com/office/drawing/2014/main" id="{592E38D7-9F26-8E46-A78F-2525F9B136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065" y="2204864"/>
            <a:ext cx="324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667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Маша выбрала в фильтре на сайте нужные параметры и значения. В выдаче оказалось более 200 моделей. 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4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10669" y="2708920"/>
            <a:ext cx="5113323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делать Маше?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ответа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2708920"/>
            <a:ext cx="360000" cy="360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55440" y="3284984"/>
            <a:ext cx="10585176" cy="16312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47675" indent="-447675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Просмотреть все 200 моделей и выбрать ту, которая больше понравится.</a:t>
            </a:r>
          </a:p>
          <a:p>
            <a:pPr marL="447675" indent="-447675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Наугад выбрать любую модель из 200. </a:t>
            </a:r>
          </a:p>
          <a:p>
            <a:pPr marL="447675" indent="-447675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Ввести дополнительные критерии, чтобы сузить поиск. </a:t>
            </a:r>
          </a:p>
        </p:txBody>
      </p:sp>
    </p:spTree>
    <p:extLst>
      <p:ext uri="{BB962C8B-B14F-4D97-AF65-F5344CB8AC3E}">
        <p14:creationId xmlns:p14="http://schemas.microsoft.com/office/powerpoint/2010/main" val="41971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4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Текст"/>
          <p:cNvSpPr txBox="1">
            <a:spLocks/>
          </p:cNvSpPr>
          <p:nvPr/>
        </p:nvSpPr>
        <p:spPr>
          <a:xfrm>
            <a:off x="564248" y="1916832"/>
            <a:ext cx="10572312" cy="4734629"/>
          </a:xfrm>
          <a:prstGeom prst="rect">
            <a:avLst/>
          </a:prstGeom>
        </p:spPr>
        <p:txBody>
          <a:bodyPr wrap="square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>
                <a:solidFill>
                  <a:srgbClr val="7187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ответ: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с) Ввести дополнительные критерии, чтобы сузить поиск.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правило, принципиальный выбор происходит в тот момент, когда принимается решение о сегменте/классе товара (ноутбук для работы с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 Office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/для компьютерных игр/для дизайнеров или низкий/средний/высокий ценовой сегмент). Товары одного сегмента могут различаться по отдельным характеристикам, но чаще всего эта разница не значительна и мало ощутима для потребителя. Выбор внутри сегмента случаен.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Поэтому просматривать все 200 вариантов точно не имеет смысла. Часто в этот момент на помощь приходят субъективные критерии (личные предпочтения, привычки): дизайн, бренд, отзывы покупателей и т.п.</a:t>
            </a:r>
          </a:p>
          <a:p>
            <a:pPr>
              <a:lnSpc>
                <a:spcPct val="100000"/>
              </a:lnSpc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4512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Так Маша остановила свой выбор на трех вариантах: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25610"/>
              </p:ext>
            </p:extLst>
          </p:nvPr>
        </p:nvGraphicFramePr>
        <p:xfrm>
          <a:off x="2207321" y="2420887"/>
          <a:ext cx="7777359" cy="186291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6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1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5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9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37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45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 </a:t>
                      </a:r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 Х)</a:t>
                      </a:r>
                      <a:endParaRPr lang="ru-RU" sz="18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5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Цена,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23 980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33 590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5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Вес, кг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58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Оперативная память, Гб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55440" y="4469050"/>
            <a:ext cx="9217024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вариант вы посоветовали бы выбрать Маше?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вариант ответа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46" y="4473136"/>
            <a:ext cx="360000" cy="36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47358" y="4941168"/>
            <a:ext cx="6096000" cy="10156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1</a:t>
            </a:r>
          </a:p>
          <a:p>
            <a:pPr marL="342900" indent="-342900">
              <a:lnSpc>
                <a:spcPct val="100000"/>
              </a:lnSpc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2</a:t>
            </a:r>
          </a:p>
          <a:p>
            <a:pPr marL="342900" indent="-342900">
              <a:lnSpc>
                <a:spcPct val="100000"/>
              </a:lnSpc>
              <a:buFont typeface="+mj-lt"/>
              <a:buAutoNum type="alphaLcParenR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3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5</a:t>
            </a:r>
            <a:endParaRPr lang="ru-RU" sz="4000" dirty="0"/>
          </a:p>
        </p:txBody>
      </p:sp>
      <p:pic>
        <p:nvPicPr>
          <p:cNvPr id="10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4365103"/>
            <a:ext cx="11437851" cy="18118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Маша решает, что вес ноутбука для нее важнее скорости работы (объема оперативной памяти). При этом бренду Х она доверяет больше, чем бренду А, также она хочет сэкономить.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Поэтому Маша предпочла вариант 2.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Ваш выбор мог отличаться и быть не менее «правильным» - ведь вы могли руководствоваться своими предположениями и приоритетами.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14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5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56003"/>
              </p:ext>
            </p:extLst>
          </p:nvPr>
        </p:nvGraphicFramePr>
        <p:xfrm>
          <a:off x="2207321" y="2132856"/>
          <a:ext cx="7777359" cy="1731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62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1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5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9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637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2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 </a:t>
                      </a:r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 Х)</a:t>
                      </a:r>
                      <a:endParaRPr lang="ru-RU" sz="18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(бренд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32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Цена,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23 980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33 590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32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Вес, кг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32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Оперативная память, Гб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32">
            <a:extLst>
              <a:ext uri="{FF2B5EF4-FFF2-40B4-BE49-F238E27FC236}">
                <a16:creationId xmlns:a16="http://schemas.microsoft.com/office/drawing/2014/main" xmlns="" id="{6FB3DC66-2AE1-6246-9657-678EF3AA9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176" y="1628800"/>
            <a:ext cx="360000" cy="360000"/>
          </a:xfrm>
          <a:prstGeom prst="rect">
            <a:avLst/>
          </a:prstGeom>
        </p:spPr>
      </p:pic>
      <p:pic>
        <p:nvPicPr>
          <p:cNvPr id="9" name="Picture 55">
            <a:extLst>
              <a:ext uri="{FF2B5EF4-FFF2-40B4-BE49-F238E27FC236}">
                <a16:creationId xmlns:a16="http://schemas.microsoft.com/office/drawing/2014/main" xmlns="" id="{F5C97C19-9E89-BC48-ACB2-CCC107959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628800"/>
            <a:ext cx="368182" cy="360000"/>
          </a:xfrm>
          <a:prstGeom prst="rect">
            <a:avLst/>
          </a:prstGeom>
        </p:spPr>
      </p:pic>
      <p:pic>
        <p:nvPicPr>
          <p:cNvPr id="10" name="Picture 55">
            <a:extLst>
              <a:ext uri="{FF2B5EF4-FFF2-40B4-BE49-F238E27FC236}">
                <a16:creationId xmlns:a16="http://schemas.microsoft.com/office/drawing/2014/main" xmlns="" id="{F5C97C19-9E89-BC48-ACB2-CCC107959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8328" y="1628800"/>
            <a:ext cx="368182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7392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Итак, на примере покупки ноутбука мы разобрали алгоритм рационального выбора. Этот подход может помочь в любой ситуации, которая требует сравнения и выбора вариантов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</a:t>
            </a:r>
            <a:r>
              <a:rPr lang="ru-RU" sz="4000" dirty="0"/>
              <a:t>6</a:t>
            </a:r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83432" y="2780928"/>
            <a:ext cx="10153128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Расположите шаги алгоритма рационального выбора товара/услуги в правильном порядке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асставьте 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буквы в правильном 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spcBef>
                <a:spcPts val="1000"/>
              </a:spcBef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формулируем критерии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</a:t>
            </a:r>
          </a:p>
          <a:p>
            <a:pPr marL="457200" indent="-457200" defTabSz="914400">
              <a:spcBef>
                <a:spcPts val="1000"/>
              </a:spcBef>
              <a:buFont typeface="+mj-lt"/>
              <a:buAutoNum type="alphaLcParenR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выбираем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вариант, приносящий наибольшую выгоду при наименьшей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цене</a:t>
            </a:r>
          </a:p>
          <a:p>
            <a:pPr marL="457200" indent="-457200" defTabSz="914400">
              <a:spcBef>
                <a:spcPts val="1000"/>
              </a:spcBef>
              <a:buFont typeface="+mj-lt"/>
              <a:buAutoNum type="alphaLcParenR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сравниваем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по критериям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400">
              <a:spcBef>
                <a:spcPts val="1000"/>
              </a:spcBef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определяем цель приобретения товара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 </a:t>
            </a:r>
          </a:p>
          <a:p>
            <a:pPr defTabSz="914400">
              <a:spcBef>
                <a:spcPts val="1000"/>
              </a:spcBef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1000"/>
              </a:spcBef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1000"/>
              </a:spcBef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1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2852935"/>
            <a:ext cx="360000" cy="360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55440" y="4929336"/>
            <a:ext cx="4295800" cy="9233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47675" indent="-447675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5015880" y="94920"/>
            <a:ext cx="698477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6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1825625"/>
            <a:ext cx="10209434" cy="30435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71872D"/>
                </a:solidFill>
              </a:rPr>
              <a:t>Правильный </a:t>
            </a:r>
            <a:r>
              <a:rPr lang="ru-RU" sz="2000" b="1" dirty="0">
                <a:solidFill>
                  <a:srgbClr val="71872D"/>
                </a:solidFill>
              </a:rPr>
              <a:t>ответ: </a:t>
            </a:r>
            <a:r>
              <a:rPr lang="en-US" sz="2000" b="1" dirty="0"/>
              <a:t>d</a:t>
            </a:r>
            <a:r>
              <a:rPr lang="ru-RU" sz="2000" b="1" dirty="0"/>
              <a:t>), </a:t>
            </a:r>
            <a:r>
              <a:rPr lang="en-US" sz="2000" b="1" dirty="0"/>
              <a:t>a</a:t>
            </a:r>
            <a:r>
              <a:rPr lang="ru-RU" sz="2000" b="1" dirty="0"/>
              <a:t>), </a:t>
            </a:r>
            <a:r>
              <a:rPr lang="en-US" sz="2000" b="1" dirty="0"/>
              <a:t>c</a:t>
            </a:r>
            <a:r>
              <a:rPr lang="ru-RU" sz="2000" b="1" dirty="0"/>
              <a:t>), </a:t>
            </a:r>
            <a:r>
              <a:rPr lang="en-US" sz="2000" b="1" dirty="0"/>
              <a:t>b</a:t>
            </a:r>
            <a:r>
              <a:rPr lang="ru-RU" sz="2000" b="1" dirty="0"/>
              <a:t>)  </a:t>
            </a:r>
            <a:endParaRPr lang="en-US" sz="2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ru-RU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/>
              <a:t>Алгоритм рационального выбора: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d)</a:t>
            </a:r>
            <a:r>
              <a:rPr lang="ru-RU" sz="2000" dirty="0" smtClean="0"/>
              <a:t> Определяем </a:t>
            </a:r>
            <a:r>
              <a:rPr lang="ru-RU" sz="2000" dirty="0"/>
              <a:t>цель приобретения товара</a:t>
            </a:r>
            <a:r>
              <a:rPr lang="en-US" sz="2000" dirty="0"/>
              <a:t>/</a:t>
            </a:r>
            <a:r>
              <a:rPr lang="ru-RU" sz="2000" dirty="0"/>
              <a:t>услуги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a)</a:t>
            </a:r>
            <a:r>
              <a:rPr lang="ru-RU" sz="2000" dirty="0" smtClean="0"/>
              <a:t> Формулируем критерии выбора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c)</a:t>
            </a:r>
            <a:r>
              <a:rPr lang="ru-RU" sz="2000" dirty="0" smtClean="0"/>
              <a:t> Сравниваем </a:t>
            </a:r>
            <a:r>
              <a:rPr lang="ru-RU" sz="2000" dirty="0"/>
              <a:t>варианты по критериям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b)</a:t>
            </a:r>
            <a:r>
              <a:rPr lang="ru-RU" sz="2000" dirty="0" smtClean="0"/>
              <a:t> Выбираем </a:t>
            </a:r>
            <a:r>
              <a:rPr lang="ru-RU" sz="2000" dirty="0"/>
              <a:t>вариант, приносящий наибольшую выгоду при наименьшей </a:t>
            </a:r>
            <a:r>
              <a:rPr lang="ru-RU" sz="2000" dirty="0" smtClean="0"/>
              <a:t>цене</a:t>
            </a:r>
            <a:endParaRPr lang="en-US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16</a:t>
            </a:fld>
            <a:endParaRPr lang="ru-RU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ПОДВЕДЕМ ИТОГИ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1222" y="1825625"/>
            <a:ext cx="10045874" cy="14593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dirty="0"/>
              <a:t>Безусловно, использование этого алгоритма не может гарантировать «идеальной» покупки, хотя бы потому что редко можно совершить покупку одновременно дешево, качественно и быстро.</a:t>
            </a:r>
          </a:p>
          <a:p>
            <a:pPr>
              <a:lnSpc>
                <a:spcPct val="100000"/>
              </a:lnSpc>
            </a:pPr>
            <a:r>
              <a:rPr lang="ru-RU" sz="1800" dirty="0"/>
              <a:t>Но, придерживаясь его, вы можете сделать свой </a:t>
            </a:r>
            <a:r>
              <a:rPr lang="ru-RU" sz="1800" b="1" dirty="0"/>
              <a:t>выбор более осознанным. </a:t>
            </a:r>
          </a:p>
          <a:p>
            <a:pPr>
              <a:lnSpc>
                <a:spcPct val="100000"/>
              </a:lnSpc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15224" y="3212976"/>
            <a:ext cx="9217024" cy="29273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Данный алгоритм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71872D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Повышает вероятность получения максимальной выгоды от покупки при наименьшей цене.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71872D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свести к минимуму риск разочарования от покупки (из-за несоответствия результата ожиданиям).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Clr>
                <a:srgbClr val="71872D"/>
              </a:buClr>
              <a:buSzPct val="1200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Дает понять, чего вы хотите в действительности, разобраться в преимуществах и недостатках существующих вариантов и выбрать тот, который устроит вас в наибольшей степени.</a:t>
            </a:r>
          </a:p>
        </p:txBody>
      </p:sp>
    </p:spTree>
    <p:extLst>
      <p:ext uri="{BB962C8B-B14F-4D97-AF65-F5344CB8AC3E}">
        <p14:creationId xmlns:p14="http://schemas.microsoft.com/office/powerpoint/2010/main" val="11689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4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ВВЕДЕНИЕ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1825625"/>
            <a:ext cx="10045874" cy="17473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1800" dirty="0"/>
              <a:t>Выбирать способ удовлетворения потребностей сложно. С одной стороны, мы можем не осознавать наши истинные потребности, а с другой стороны, на выбор влияет множество факторов, все из которых учесть невозможно. Как совершать наилучший выбор?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1800" dirty="0"/>
              <a:t>В этом практикуме мы научимся</a:t>
            </a:r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664" y="3356992"/>
            <a:ext cx="7992888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Формулировать потребности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которых необходимо покупать товары и услуги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664" y="4147339"/>
            <a:ext cx="3879075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Формулировать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выбора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664" y="4867419"/>
            <a:ext cx="4179221" cy="3693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Сравнивать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по критериям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61632" y="5517232"/>
            <a:ext cx="7786895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Выбирать вариант, приносящий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наибольшую выгоду при наименьшей цене</a:t>
            </a:r>
          </a:p>
        </p:txBody>
      </p:sp>
      <p:pic>
        <p:nvPicPr>
          <p:cNvPr id="9" name="Picture 51">
            <a:extLst>
              <a:ext uri="{FF2B5EF4-FFF2-40B4-BE49-F238E27FC236}">
                <a16:creationId xmlns:a16="http://schemas.microsoft.com/office/drawing/2014/main" xmlns="" id="{8764BA90-1BC4-654A-9DE3-88A6D00FD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034" y="3501048"/>
            <a:ext cx="375652" cy="360000"/>
          </a:xfrm>
          <a:prstGeom prst="rect">
            <a:avLst/>
          </a:prstGeom>
        </p:spPr>
      </p:pic>
      <p:pic>
        <p:nvPicPr>
          <p:cNvPr id="10" name="Picture 45">
            <a:extLst>
              <a:ext uri="{FF2B5EF4-FFF2-40B4-BE49-F238E27FC236}">
                <a16:creationId xmlns:a16="http://schemas.microsoft.com/office/drawing/2014/main" xmlns="" id="{005B7682-1577-CD49-A654-0BECFC596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634" y="4219347"/>
            <a:ext cx="360000" cy="360000"/>
          </a:xfrm>
          <a:prstGeom prst="rect">
            <a:avLst/>
          </a:prstGeom>
        </p:spPr>
      </p:pic>
      <p:pic>
        <p:nvPicPr>
          <p:cNvPr id="11" name="Picture 13">
            <a:extLst>
              <a:ext uri="{FF2B5EF4-FFF2-40B4-BE49-F238E27FC236}">
                <a16:creationId xmlns:a16="http://schemas.microsoft.com/office/drawing/2014/main" xmlns="" id="{D5A8D99D-2128-3741-AD33-7D454BD4C9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4034" y="4939427"/>
            <a:ext cx="295200" cy="360000"/>
          </a:xfrm>
          <a:prstGeom prst="rect">
            <a:avLst/>
          </a:prstGeom>
        </p:spPr>
      </p:pic>
      <p:pic>
        <p:nvPicPr>
          <p:cNvPr id="12" name="Picture 22">
            <a:extLst>
              <a:ext uri="{FF2B5EF4-FFF2-40B4-BE49-F238E27FC236}">
                <a16:creationId xmlns:a16="http://schemas.microsoft.com/office/drawing/2014/main" xmlns="" id="{EE94F6C1-B8E3-7441-B7B9-4ACC68DA43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8834" y="5661248"/>
            <a:ext cx="5256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1825625"/>
            <a:ext cx="10045874" cy="17473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Маша решила купить новый ноутбук, так как ее старый - медленно работает, часто «зависает» и нагревается.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Она взялась изучать предложения магазинов цифровой техники. Оказалось, что продавцы предлагают огромное разнообразие вариантов, а цены заметно различаются (от 20 до 250 тыс. рублей). 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1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23592" y="3945250"/>
            <a:ext cx="7995383" cy="707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вы считаете с чего Маше нужно начать выбор ноутбука? </a:t>
            </a:r>
          </a:p>
          <a:p>
            <a:pPr lvl="0">
              <a:lnSpc>
                <a:spcPct val="100000"/>
              </a:lnSpc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 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ответа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3743" y="4725144"/>
            <a:ext cx="9176874" cy="151216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41338" lvl="0" indent="-541338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Изучить все варианты и выбрать несколько более или менее подходящих.</a:t>
            </a:r>
          </a:p>
          <a:p>
            <a:pPr marL="541338" lvl="0" indent="-541338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Сформулировать критерии выбора (признаки, по которым сравниваются варианты) и сравнить варианты.</a:t>
            </a:r>
          </a:p>
          <a:p>
            <a:pPr marL="541338" lvl="0" indent="-541338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Сначала нужно понять, для чего Маше нужен ноутбук.</a:t>
            </a:r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536" y="4034991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2132857"/>
            <a:ext cx="10045874" cy="40441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71872D"/>
                </a:solidFill>
              </a:rPr>
              <a:t>Правильный ответ: </a:t>
            </a:r>
            <a:r>
              <a:rPr lang="en-US" sz="2000" b="1" dirty="0" smtClean="0"/>
              <a:t>c)</a:t>
            </a:r>
            <a:endParaRPr lang="ru-RU" sz="2000" b="1" dirty="0" smtClean="0"/>
          </a:p>
          <a:p>
            <a:pPr>
              <a:lnSpc>
                <a:spcPct val="100000"/>
              </a:lnSpc>
            </a:pPr>
            <a:r>
              <a:rPr lang="ru-RU" sz="2000" dirty="0" smtClean="0"/>
              <a:t>Первый </a:t>
            </a:r>
            <a:r>
              <a:rPr lang="ru-RU" sz="2000" dirty="0"/>
              <a:t>шаг - понять, какова цель покупки ноутбука, т.е. какие потребности он должен удовлетворять.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Ноутбук для учебы, для работы в графических редакторах и для компьютерных игр заметно отличаются по своим характеристикам.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От назначения ноутбука во многом зависит то, на какие критерии мы ориентируемся при выборе.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Хорошенько подумав, Маша решила, что, в первую очередь, ноутбук нужен ей для учебы.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1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ФОРМУЛИРУЕМ КРИТЕРИИ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1808961"/>
            <a:ext cx="10045874" cy="6839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/>
              <a:t>Для поиска подходящей модели на сайте интернет-магазина цифровой техники можно воспользоваться фильтром по характеристикам ноутбука.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5</a:t>
            </a:fld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423592" y="2636912"/>
            <a:ext cx="8064896" cy="371943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728949"/>
            <a:ext cx="7645400" cy="35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8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1222" y="1825625"/>
            <a:ext cx="10045874" cy="81128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>Маша не очень хорошо разбирается в компьютерах и не понимает, что означают большинство предложенных характеристик.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3592" y="2782669"/>
            <a:ext cx="8496944" cy="400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бы вы посоветовали сделать Маше?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вариант ответа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2852976"/>
            <a:ext cx="360000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39688" y="3356992"/>
            <a:ext cx="9221266" cy="19389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41338" indent="-541338">
              <a:spcAft>
                <a:spcPts val="12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Довериться профессионалам - проконсультироваться у продавца и сделать выбор по его рекомендации.</a:t>
            </a:r>
          </a:p>
          <a:p>
            <a:pPr marL="541338" indent="-541338">
              <a:spcAft>
                <a:spcPts val="12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Разобраться  в  терминах (почитать в интернете), посоветоваться с друзьями, которые интересуются техникой, и выбрать самой.</a:t>
            </a:r>
          </a:p>
          <a:p>
            <a:pPr marL="541338" indent="-541338">
              <a:spcAft>
                <a:spcPts val="12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Выбрать любой из ноутбуков, подходящий по цене.</a:t>
            </a:r>
          </a:p>
          <a:p>
            <a:pPr marL="541338" lvl="0" indent="-541338">
              <a:spcAft>
                <a:spcPts val="1200"/>
              </a:spcAft>
              <a:buFont typeface="+mj-lt"/>
              <a:buAutoNum type="alphaLcParenR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Другое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айте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 вариант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2</a:t>
            </a:r>
            <a:endParaRPr lang="ru-RU" sz="4000" dirty="0"/>
          </a:p>
        </p:txBody>
      </p:sp>
      <p:pic>
        <p:nvPicPr>
          <p:cNvPr id="9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Текст"/>
          <p:cNvSpPr>
            <a:spLocks noGrp="1"/>
          </p:cNvSpPr>
          <p:nvPr>
            <p:ph idx="1"/>
          </p:nvPr>
        </p:nvSpPr>
        <p:spPr>
          <a:xfrm>
            <a:off x="399245" y="1825625"/>
            <a:ext cx="11437851" cy="4411687"/>
          </a:xfrm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Любая стратегия выбора имеет объективные преимущества и недостатки.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у продавцов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быть не лучшим вариантом, потому что их задача – продать товар (желательно дорогой), а не подобрать «идеальный» вариант для покупателя. При этом можно сэкономить время и избежать мук выбора.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Разбираться в терминах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самостоятельно может занять много времени и сил, но дать большую уверенность в правильности своего выбора. Ведь вы вникнете в детали, сами соберете информацию и обдумаете ее.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</a:t>
            </a:r>
            <a:r>
              <a:rPr lang="ru-RU" sz="1800" dirty="0" smtClean="0"/>
              <a:t>«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выбрать любой ноутбук»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даст наибольшую экономию времени и сил. Однако в этом случае вероятность того, что покупка вас удовлетворит, меньше, чем в первых двух вариантах. Это  почти лотерея. Но, когда выбор происходит среди однотипных товаров, либо его стоимость незначительна, именно этот  подход будет оптимальным с точки зрения соотношения затрат и результатов.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стратегии зависит и от личных особенностей – кому-то нравится выбирать, а кому-то - нет, у третьих просто нет на это времени.</a:t>
            </a:r>
          </a:p>
          <a:p>
            <a:pPr>
              <a:lnSpc>
                <a:spcPct val="100000"/>
              </a:lnSpc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2</a:t>
            </a:r>
            <a:endParaRPr lang="ru-RU" sz="4000" dirty="0"/>
          </a:p>
        </p:txBody>
      </p:sp>
      <p:pic>
        <p:nvPicPr>
          <p:cNvPr id="9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464" y="3577869"/>
            <a:ext cx="9780353" cy="2711326"/>
          </a:xfrm>
        </p:spPr>
        <p:txBody>
          <a:bodyPr>
            <a:noAutofit/>
          </a:bodyPr>
          <a:lstStyle/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 smtClean="0"/>
              <a:t>Бренд</a:t>
            </a:r>
            <a:endParaRPr lang="ru-RU" sz="1800" dirty="0"/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/>
              <a:t>Разрешение экрана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/>
              <a:t>Тип видеокарты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/>
              <a:t>Цена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/>
              <a:t>Оперативная память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ru-RU" sz="1800" dirty="0"/>
              <a:t>Вес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684848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ЗАДАНИЕ 3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3392" y="1735647"/>
            <a:ext cx="10513168" cy="9233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Ноутбук – крупная покупка, Маша собирается им пользоваться  по меньшей мере ближайшие 5 лет. К тому же она не привыкла полагаться на советы продавцов-консультантов, поэтому решила разобраться во всем и сделать выбор самостоятельно.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9456" y="2773377"/>
            <a:ext cx="9217024" cy="707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какие критерии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стоит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обратить внимание Маше? </a:t>
            </a:r>
          </a:p>
          <a:p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</a:t>
            </a:r>
            <a:r>
              <a:rPr lang="ru-RU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3 вариантов </a:t>
            </a:r>
            <a:r>
              <a:rPr lang="ru-RU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ответа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1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3">
            <a:extLst>
              <a:ext uri="{FF2B5EF4-FFF2-40B4-BE49-F238E27FC236}">
                <a16:creationId xmlns:a16="http://schemas.microsoft.com/office/drawing/2014/main" xmlns="" id="{162A8CB5-3ABA-704D-BBBC-3CF4FA3A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2852976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dirty="0"/>
              <a:t>Большинство характеристик ноутбука, предлагаемых для выбора на сайте, очень специфичны, и не важны для обычного пользователя, тем более, что Маша выбирает ноутбук для учебы. Поэтому Маша может даже не тратить время на их изучение.</a:t>
            </a:r>
          </a:p>
          <a:p>
            <a:pPr>
              <a:lnSpc>
                <a:spcPct val="100000"/>
              </a:lnSpc>
            </a:pPr>
            <a:r>
              <a:rPr lang="ru-RU" sz="1800" dirty="0"/>
              <a:t>Скорее ей стоит подумать о том, </a:t>
            </a:r>
            <a:r>
              <a:rPr lang="ru-RU" sz="1800" b="1" dirty="0"/>
              <a:t>каковы ее критические требования к ноутбуку. </a:t>
            </a:r>
            <a:endParaRPr lang="ru-RU" sz="1800" dirty="0"/>
          </a:p>
          <a:p>
            <a:pPr>
              <a:lnSpc>
                <a:spcPct val="100000"/>
              </a:lnSpc>
            </a:pPr>
            <a:r>
              <a:rPr lang="ru-RU" sz="1800" dirty="0"/>
              <a:t>Лучше определить не </a:t>
            </a:r>
            <a:r>
              <a:rPr lang="ru-RU" sz="1800" dirty="0" smtClean="0"/>
              <a:t>более </a:t>
            </a:r>
            <a:r>
              <a:rPr lang="ru-RU" sz="1800" dirty="0"/>
              <a:t>3-4 критериев. Большое количество критериев может усложнить выбор – их сравнение потребует больше времени, и велика вероятность, что часть из них будет противоречить друг другу (например, более мощный ноутбук, как правило, более тяжелый и дорогой). </a:t>
            </a:r>
          </a:p>
          <a:p>
            <a:pPr>
              <a:lnSpc>
                <a:spcPct val="100000"/>
              </a:lnSpc>
            </a:pPr>
            <a:r>
              <a:rPr lang="ru-RU" sz="1800" dirty="0"/>
              <a:t>Нужно определить </a:t>
            </a:r>
            <a:r>
              <a:rPr lang="ru-RU" sz="1800" b="1" dirty="0"/>
              <a:t>и отсекающие критерии </a:t>
            </a:r>
            <a:r>
              <a:rPr lang="ru-RU" sz="1800" dirty="0"/>
              <a:t>(варианты, которые им не удовлетворяют, точно не будут выбраны).</a:t>
            </a:r>
          </a:p>
          <a:p>
            <a:pPr>
              <a:lnSpc>
                <a:spcPct val="100000"/>
              </a:lnSpc>
            </a:pPr>
            <a:r>
              <a:rPr lang="ru-RU" sz="1800" dirty="0"/>
              <a:t>В нашем случае </a:t>
            </a:r>
            <a:r>
              <a:rPr lang="ru-RU" sz="1800" b="1" dirty="0"/>
              <a:t>– это цена. </a:t>
            </a:r>
            <a:r>
              <a:rPr lang="ru-RU" sz="1800" dirty="0"/>
              <a:t>Когда Маша договаривалась с родителями о покупке, они определили предельную сумму – не более 35 тыс. руб. </a:t>
            </a:r>
          </a:p>
          <a:p>
            <a:pPr>
              <a:lnSpc>
                <a:spcPct val="100000"/>
              </a:lnSpc>
            </a:pPr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988615" y="136525"/>
            <a:ext cx="701204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4000" dirty="0" smtClean="0"/>
              <a:t>ПОЯСНЕНИЕ К ЗАДАНИЮ 3</a:t>
            </a:r>
            <a:endParaRPr lang="ru-RU" sz="4000" dirty="0"/>
          </a:p>
        </p:txBody>
      </p:sp>
      <p:pic>
        <p:nvPicPr>
          <p:cNvPr id="6" name="Picture 14">
            <a:extLst>
              <a:ext uri="{FF2B5EF4-FFF2-40B4-BE49-F238E27FC236}">
                <a16:creationId xmlns="" xmlns:a16="http://schemas.microsoft.com/office/drawing/2014/main" id="{92BCAE34-3D4C-BF49-86F7-A7350EE1E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4" y="620728"/>
            <a:ext cx="3756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3A25F18-E1F6-4139-9FEE-3F5E6B48639E}"/>
  <p:tag name="ISPRING_PROJECT_VERSION" val="9"/>
  <p:tag name="ISPRING_PROJECT_FOLDER_UPDATED" val="1"/>
  <p:tag name="ISPRING_FIRST_PUBLISH" val="1"/>
  <p:tag name="ISPRING_LMS_API_VERSION" val="Experience API"/>
  <p:tag name="ISPRING_ULTRA_SCORM_COURSE_ID" val="4E2BCF08-2D19-4B4C-B8B6-7AB3F05650F8"/>
  <p:tag name="ISPRING_CMI5_LAUNCH_METHOD" val="any window"/>
  <p:tag name="ISPRING_SCORM_RATE_SLIDES" val="1"/>
  <p:tag name="ISPRING_SCORM_USE_CUSTOM_PASSING_SCORE" val="1"/>
  <p:tag name="ISPRING_SCORM_PASSING_SCORE" val="85.000000"/>
  <p:tag name="ISPRINGCLOUDFOLDERID" val="1"/>
  <p:tag name="ISPRINGONLINEFOLDERID" val="570"/>
  <p:tag name="ISPRINGONLINEFOLDERDOMAIN" val="https://pacc.ispringonline.ru"/>
  <p:tag name="ISPRING_CURRENT_PLAYER_ID" val="universal"/>
  <p:tag name="ISPRING_RESOURCE_FOLDER" val="C:\Users\turenok\Desktop\финриски\потребности\1_6_Выбор ноутбука_0410"/>
  <p:tag name="ISPRING_PRESENTATION_PATH" val="C:\Users\turenok\Desktop\финриски\потребности\1_6_Выбор ноутбука_0410.pptx"/>
  <p:tag name="ISPRING_SCREEN_RECS_UPDATED" val="C:\Users\turenok\Desktop\финриски\потребности\1_6_Выбор ноутбука_0410"/>
  <p:tag name="ISPRING_PLAYERS_CUSTOMIZATION_2" val="UEsDBBQAAgAIAOl+9EzWo37aRwMAAOEJAAAUAAAAdW5pdmVyc2FsL3BsYXllci54bWytVltP2zAUfi4S/yHyO3ELY1yUghhStYcxIXVse6vc5DTxmtiZ7RDKr9+Jcw9pN6RVapUcn+/zuXw+rnf7ksTOMyjNpZiTmTslDghfBlyEc/L0bXFySW5vjo+8NGY7UA4P5iQTvACwmDgBaF/x1CD4kZloTjoGF5mJkyouFTc75D5H7man0ytyfDRBF6HnJDImvaY0z3OXa0SIUMs4K0i068uEpgo0CAOKlmEQp8Zem7+j8ZtIQc0uBd1Bpub9G1ckDceL5j2S/MyVKqSn0+mM/nz4svQjSNgJF9ow4QNxsJITW8o187cPMshi0IVt4pVBLsGYIghrm3jmms8uhaOVPyelwyoBrVkI2o1FSGjjV3PWBCWmtq6YCFaCPfOQFbmtdOVlW9SS6Egq42emQm9ht5ZMBavG3vH36EjE3iZmOqr4dC8Xy7/lVTLWb1W8j8ZiM8rWMdcRLnUhrXU8Cdrf1Utsja1sn2rZLgom4ij4nXEFgX393pyA6YyUGzYyt3G6OvdxAZ8WzDdS7e4RhtKtZOM2SnFLpbgW1HC4ze7LloLU2W6AmUxBXaqJ98wDkF+ZUrZfN0Zl4NGBscLSPtijZcpVk9qGeJFJ4vN/6E3hN2jNL32oMxbwPxrzGYmamnARwMuCo4+BBGtqAItd2FyTxm6xZxuTztZJ5zD1TO1JwKZgIo5hKgQ8+wEzjLZ2ug8Kiml08TM1wHYW9oIjHkYxfs0ow3B1L03C1HaUobOwFxxLfzsCbcx7gWslc8xQZ2mKA+Bt8d6uNx2hw5YMdNmI0aMj49DzM21kwl+t0ntz0lxbSR84vcdHzr5PDbpLeQO5mB5CDCZBL656LmwOEeBceOaQL3s8J5XVTXGIj8z64mkw4AvTYzFj6ulcGFZpaRnOcTBZWnrV5zhLBz4BbFgWm/tuQv3Lw0IHCY/fG2NcP/CsynzJX8HJeVD8NZidYamdCAq9z8nHy7MOA2oRJ2Nve2vat+NGiroOrkvtW/lr21HfUJVWSpntk5RX9aLElPPgE8oxVDITwUAAtmEVvY5xHt8pYE4MG8xodorHQ6Zz8gEfqpyvzq/alC9mVzXWxvVYblzG8o7rqAq4lR+tDlKTiFfNNXz8A1BLAwQUAAIACAA8k0lPSBznyo4GAACTGQAAHQAAAHVuaXZlcnNhbC9jb21tb25fbWVzc2FnZXMubG5nzVndbtRWEL5H4h2slZBaqQSoBKqqBOTdPclaeO3Fdgi0qqyoRChSSCpCK3qXkLakCiURAkEpgUKr3tALk+ySZJPdfYXjV+iT9Js5tvcnQbYTRe3FRv473/ycmW/mTIYv3b01o303dXt+em52pHBu6GxBm5r9eu7G9OzNkcK4N3r6s4I2f2dy9sbkzNzs1Ehhdq6gXbp48sTwzOTszW8nb07h+uQJTRu+NTU/j9v5i3TXvdemb4wUakW/ZFdrunXdN+0x2y8aY4WL8jfZlpuyHd6T27KjySZu92RHBrKFB9sffXrhwt1z5y98PHwmgsqC7FZ100zF1hj8/NkM2Jbn2KYPAcL0LXHNA/ZjuQb8J/JJvtX2uGcalgDAayxfk78C6G0+iJojrmL9OlY/xe9x6upxxxGW57umURa+4fqW7bG/TOGJMpuyG65qshMuwEF1/Hble9kgJ9HjFi7b8l34I7/chgfb0bfhIt2E93DdwN8HGh7swrs7sq4RjvJ4K/xJBmk6lu2qbli+I1zPMUqeYVvQa01uYOva4YImtwDbUXKgwu4+BdSDBr6D3vgmgFDaYmgfaOEvBCP3WCmsINMaQ+kqTVimrZd9vVbzq8J19TEx4KweBwQf0iBc1OQGrurkRi1cChfpJTRo02NcNzT5DnYtIjDhPDygVw0FB1NxE20GHk6739xGTmq1mcnvlW0ACcJlbdp20w1y9AnDGvM92zZdX1jl+AmsegqVNqDFQrhMStFeQjqUIi1VvjRy4ju6KxxOwoBt3pbNQyD4KpNfhvdJHYJh7RAZi3k1qhhjFRM/j9V6AbUWEKCwOR9MTVBs/sk7sxfZlgEEGSgcZLDrTtgOZd0jcjhllIqBDuuD3CPr6vmCLE22YZVscEDJ65W/DgzeciCtyJ0+DdIBYYzOeRrRChyEhPE9RY7rB3HG1r4Yw5uW8h5eNTlGNij8yafhg09ia99T8miIgAblcIe/b8gd+j5KgjpAl4jqYUeXhFIzwtTHrVLFL3oWLovCjBKhE2UpK5kRA+TVzxOvk11TG9zPA3LjoATf7kvwVPUjYX7RvgZOZ7c/kW/yrLIvU27J53nWXBeuKn9piyz9qjGmc4yg6MTUzhXnUbiikX/I8ij8k1APlNOY2PqLChYxkSNAqbJQKKg/2P1VOLYZLg3lU8oVV8aRmIZu8o515UTKtfpr3T7VjqoNSnlJlIlbrowbX/ijumGK8kAusa9aXR8tQ81tjdMGQRpVuMRH+O5UVOitsrh2SlM50vigu/fVb3AS4v9h+DNXnF7v5zWnr88YsCouoyqZI6II4nTmkqNoqbenaGWjlay+OYw9RKDHZwwRD8Ms94RexHTHYJVbEpbuGHZK4Kk4Ab1y4A2oeACrkzUBE9vm/zQ8E8MPG6KHiMo8bjmsKbmjM29AHr9ZrmqUBM4DIGVx+tbk9Ez2ZRUSVjRspvMm1FzJUsO76w1r1GaXtcHpZEWdGs/0zrWLYNkxyDqFrepxfqCqwAUkOpa01VmkT0Z6P9uV4lawv8rOV7RdzBPveAtzoFyFt2xuRZO+ZL9WQXa8CVF0DU91PwHRVtpSptUjNJAxJx5/q9hzMu3rhjzDMwU3UZvcxdKh+X5yXiOR3PVtZm3VIWe8KmKfqkZlPy2TX1SDSkI2YMxWtP/RqZISM+MRmRrT2HkUP5vk6j3lVxlcOorCkW9e9Q0WerQbUCZ8mCYsIbujHDp6COv448YVuoPjQUm3SkIdZO9FE4gg41IQCvnY9NzkkPKat5kGWfUo1HaiKtqKiZdCIaMANVUqi1EdQmJnEqvQ+b+ZEWRQxd9xFHkq/8Dp/2/5Rq7h91YD6Ev5DNo/l2uf58Kl4xXqm0jwv+SD2h73C025/VVuNDKzC/YGDmse3FylQnt6sV83nsq9oKMYDH2WZXk0FOzZ38yjQc9A8vWPzR6xEZy+7XAVjVKDSYIjeu+AsULSonJsf3iQ1tCY4ba4i1im95qCDuI5HU1EhtI1BitEQad7nl6qVEEcLscMkc4SEm0xXMkDU9Wdyyg/PJ8BzjNoThMEStg9ZQdx5sBAK1zNI4J3OJoPJGGXB6A7+H3JnTTR0m5cKPIAHb1ZIT95Rs3Xy2WelwPjOfX2QGnFNSWaQNW5rPToSg93e8fqxI0Dg/Ws8ksV3UIZ/U9UcIRIxuo05e2OQTc5brao8/ln4a80IG6h4kIEqlb3cSJHLWAy9+lHS+7m+d8nw2d6/pvyL1BLAwQUAAIACAA8k0lPFR5gG6MAAAB/AQAALgAAAHVuaXZlcnNhbC9wbGF5YmFja19hbmRfbmF2aWdhdGlvbl9zZXR0aW5ncy54bWx1kEEKgzAQRfeewhsIXYdA16VFqBcYcZRAkgmZUfD2TURtadNl3vs/w4xiFDF+Yl3VtYJZ6CkQRUucUTXvd7YMC169cSCGfMKCvOdKJjcsUWgjMnrZlB7Bcsr/8GN4a2E9P+IjXjDlQmcc6kupsJlc8rCYaWPdGlCPEdOAL5hz6KG3eMO1J4jD4wzsG//VuZs2mx3eaUAdIrkgqvlAVbrXcfQXUEsDBBQAAgAIADyTSU+U5agzYQQAANcRAAAnAAAAdW5pdmVyc2FsL2ZsYXNoX3B1Ymxpc2hpbmdfc2V0dGluZ3MueG1s5VjNbttGEL7rKRYscmtEO3Xq1JBkBLaECnVsI1KL5GSsyLW1CLkUyFUc9yTHSOLCQRIUMQq0SIv20LMai438I/UVlq/QJ+kMScmSbAtsIxsGCoGSODvzzTezM+SQmfkntkUeM9fjjshq0+kpjTBhOCYXG1nt63Lh5h2NeJIKk1qOYFlNOBqZz6UytXrF4l61xKQEVY8AjPDmajKrVaWszen65uZmmns1F1cdqy4B30sbjq3XXOYxIZmr1yy6BT9yq8Y8LUZIAACH7YjYLJdKEZKJkO45Zt1ihJvAXHAMiloFi3pVTY/UKtR4tOE6dWEuOJbjEnejktU+mS3gp6cTQS1ymwnMiZcDIYrlHDVNjiyoVeLfMlJlfKMKdGdnNLLJTVnNardmEAW09bMoIXYUOkWUBQdyIGQMbzNJTSppdBr5k+yJ9HqCSGRuCWpzowwrBOPPaovltS8frubvLxWXv1orr6wslYurEYnQRh/GyejDjjJAyKm7Buv7yVApqVEF3mCzTi2PZfRBUU+N4w5SQ/LHkBM2QnO9blmleq3muDIn3ToLaQwK+/QugMmsO2IodjwnFceCrQ1JQZXaFWYuU5sNbHbpERcF0JzWyDrkydrKais1JkiJCigwLqnFjT6AV694ksuwsAqx9l2XU4sAHnQAI/dK2imFKDKjSl2PDVLrrXi4rUZOfR/skeCZ6gZPVRsOn6j3qqs+wPGH6sD3exQHL4n6K2iA1rY6Qd2gEQl80PRVBwybwXPVVm0SbPdW/gR7Xx2oLgEbP9hGpfkwtbHvCzm9Azvwj7RUC1BPEOODagIZP2gEuzElpIuwn556bEEAwQv4ewIyVIa/hxgaATJNolpgvoOc1CEwVceAeaha6USs3qrj4HUfNibX7AEDUgcSsTcETMIUjIYS7IAGwuxihuPMxjR7MUWwp0gQ143SUnExv1ZcXsw/uHHFlMdkfzJMsQzRc6/OdgEueTZItME+VloXysCPKnmkZFGMxBHGh1LYCV4F30GA/gBysJeeZInCSicMogFLR7jDoNBBUrh8RYWblCuuNQG6qw6uQUv92y4aH9Dl99N/aKHJE+y3UVT1sC1hG000VVffbL20h9fJFhzH6BY4tFF8brLHsIn3qIVqR2DTgTtXM3l2Lwi6GbrB9m6OuMIb7FMkHbxEf1g+0Rfk/zXQOAp2kqXh1wHEmEZnONYzJCbhd2r61mcztz+fvfPFXFr/u/H7zbFG8ci3alEuejPfwtih74xtwXFtmOGYOWBfXC7n799dKBe/KZYfrpXzD8rDACGns9NORsdJ7PzBDCe96zuXvVNv1A9wvE3YIW/UT2pf7SfVTnjj2Fe/JdL8Wf2YSO+XoRYemCxHBsngVUK3B+GdFa8EL6IrAnZlJ7y+teHqF0+ll1bmV1SqH/0MEdX65ZTqdU7cx/b4/ydv0Vn/uXvoQTujn/smAFdsLrgN2bS4yfqvD3K3Z6bg0f3cpVQK0IZfxuRS/wBQSwMEFAACAAgAPJNJT6P2+NOHAwAAaQwAACEAAAB1bml2ZXJzYWwvZmxhc2hfc2tpbl9zZXR0aW5ncy54bWyVV1tu4zYU/c8qDPdn+hN1nLROAMWA8wKCppmgCfJPWdc2EYoUSMqp19CPLqHb6MxgZrbg7KiXD1mkLcVOhADhveeQ98VDJFXPlPcWIBUV/Kw/6I8Oer10UkkJXD9CUTKioZcRBXekgLP+6t/V99XX1bfXv1efex9WX3D1Y/Xf6z8/R4t+4rYRTMgH0JrymTKW2taj+Vk/q7QW/HAiuMazDrmQBWH90U/X9idNLHIXS2Do+3KmZALNMcNr8+1D8Wccnw8vL067CBNRlIQvb8VMHGZk8jyTouK5Ce3IfF20+bIEySh/RuSvg5Pzy86IGFX6RkMRxXT18WpwNdiPUkpQCkxIp5fjwfi3nSxGMmDr7IfHJ8fjPTnNUW83ZoO2oIpqSxsOhkfD4y5aSWYQF/ntZmJjcPe4K2/G5Qga/tI7M8cLsgT5rs1FWZXvmZFSipkp6AbH5ryTwwTJ8foh4fLUfDsJJiFz0M6BVIzm2AYhczeKv5ivC9xVS/9nKBKpudtSsHvThA31MBOSMRhpWUGa1CvnU3Px8qnSeJlgNCVMISA0NaB7zPCeVCqCNcYG+Ce8UJ6HKG9pIE+CVQVcuIhDZOxoCBcX51ZaQuzaFsQoYeGNLtcNY4O8w8puIQNjg3wwDfvE2XILvulxnHokzonvZ9AAH33UAXQDJ7jM/db1qvaao27NTVdh9t5SgwqRw8jO1iMtwLQuTazNBZVsRZVysqAzovEB+8PgsqVNR6XJhsOPW/twpZpqBm0zZ2NEWY9iNuuDnRVJ3TPSJOfWPY2qf9YviHwG+SgEU/2e5+FNwdK593ObYXQVXz2QN3wq9uRwoSHc38bZBRbusuwLJ1qTybzAkLoySJOgBGnSXuTUH9tWfV4VGcgrbBoF5ecqtjncnM7mDH/1E4UXyGNCh9Mx9Ry344SyGh0Y/AQAkZN5fV/cwnmKimnKYAHMewODTbgrs1ThiHZN21jfwlSH8+Ytew2kV4pmUCKZixwthCeMS8SaEzr2mHlNMmUzi+59LcPNzpEw12JmhjXUMbv2kxRtjP62CmKvonKSSosHTaT2mzZrnztZwJjTwqoEOoLjWzyOw4QofVmssy7Dlr0Jwbwu683W6tfi6aIYLRwN2ijWsymEj3g9R1MJEIqgNR4EOv07LDNBZH63hkTC3eJ2bMwR3zarqajGRanTJDC55qzbgH/jvxij/wFQSwMEFAACAAgAPJNJT+uePCZJBAAAaBEAACYAAAB1bml2ZXJzYWwvaHRtbF9wdWJsaXNoaW5nX3NldHRpbmdzLnhtbO1YzW7bRhC+6ykWLHJrxCR169SgZAS2jAh1bCNii+RkrMi1RZR/IFdxnJMcI40LB0lQxCjQIi3aQ89qLDbyj9RX2H2FPklnSEqWZFlgC9nNoTBWEmdnvvlmdoYcWpt/7NjkEQtCy3MLys38DYUw1/BMy90sKF/qS9dvKyTk1DWp7bmsoLieQuaLOc2vV20rrFUY56AaEoBxwzmfF5Qa5/6cqm5tbeWt0A9w17PrHPDDvOE5qh+wkLmcBapv02344ts+C5UUIQMALMdzU7NiLkeIliDd88y6zYhlAnPXwqCofZc7tqImWlVqfL0ZeHXXXPBsLyDBZrWgfDS7hH89nQRp0XKYiykJiyBEMZ+jpmkhCWpXrCeM1Ji1WQO2szMK2bJMXisot2YQBbTV8ygxdhI5RZQFD1Lg8hTeYZyalNPkMvHH2WMe9gSJyNx2qWMZOuwQDL+gLOrrdx+ule4vl1e+WNdXV5f18lpCIrZRh3E0ddiRBoS8emCwvh+Nck6NGvAGmw1qh0xTB0U9NQsPkBrcegQ5YSM0N+q2Xan7vhfwIg/qLKYxKOzTuwBG2/DcodjxmlQ9G042JgVF6lSZuUIdyMHakquQDUiMvV1QVn3mkgp1oaAsTm3L6FuE9WrILR4X0lKqfSewqE2gWKDiGblXUc58JqEYNRqEbJBLbyfEczSK4ju5T+Qz0ZVPRRtWRMQ70RXvYf0uOvD5DsXyBRF/ygZo7YhT1JWNRBCBZiQ6YNiU34i2aBO509v5A+wjcSi6BGwiuYNK83EuU98XcnoLduAfaYkWoJ4ixnvRBDKRbMi9lBLSRdiPzzy2IAD5HH6eggyV4ecRhkaATJOIFpjvIidxBEzFCWAeiVY+E6s34kS+6sOm5Jo9YEDqQCL2h4BJnILRUOQuaCDMHmY4zWxKsxdTAnuGBHFdqyyXF0vr5ZXF0oNrV0x5QvanwxTLED336mwP4LJngyQHHGGldaEMoqSSR0oWxUgcYSIohV35Un4LAUYDyHI/P80ShZ1OHEQDto7xhEGhg6Rw+4oKNytX3GsCdFccfgAt9U+7aHJAl99P/6KFpk+w30ZJ1cOxxG001VRdfbP10h7fJ1uwTtAtcGijeGyyJ7BJz6iFasdg04EnVzN7di8Iuhm7wfZujrjCB+xTJC1foD8sn+QD8v8KaBzL3Wxp+GUAMaXRGY71HIlp+L1x89YnM59+Nnv787m8+lfjt+sTjdIZb82mltsb8hYmTnnnbJe8wIGhjZkD9uUVvXT/zoJe/qqsP1zXSw/0YYCY0/lpR1Nx9Bo/ieFoNzqIVf/DSeyteC2+h/UmY0+8Fj+KA3GQVTvjo+JA/JpJ8yfxQya9n4eadmCWHBkd5cuMbg/jZyn2/vPkHoB92InvaG2436Vz6KUV9hUV59jXBGtidSb1fDnF+SGnamwf/5+qwav++/PQC7Omjn2jz4F8+L8jxdzfUEsDBBQAAgAIADyTSU9Mu8hsuQEAAFYGAAAfAAAAdW5pdmVyc2FsL2h0bWxfc2tpbl9zZXR0aW5ncy5qc42UUU/CMBDH3/kUZL4aogOd+IYCiYkPJvpmfOjGMRa6XtMWFI3f3XYT6LqbuL6s//36v951va9e3z5RFvVv+1/VezV/as4rDZxm1AbOmzp3+pJxHX4o3YdI82IBL0UJvBAQBcj2sPagfx+R2roZMhKVa7p7dr7aM4yQ2EgkKVERvpoCtwT4ToEflPi5X93zEquT8mqdboxBMchQGBBmIFCVrGKis3n1+DkGMG5BnUCXLIOGaTJ3o4s8Oo7ukun92OcyLCUTu0fMcZCybJ0r3IjFb/yhGz692klQ9tDXNXAV39xNG2F5oc2DgTIMPLucxbO4m5QKtIbfuOPpJJ5ckzBnKXA/oWR0M5r8gTaM2wUN6G2hC7OnkzgZJiOfliyHVpXatbcFtV6taraC15yBD9OVjORsB+o/Vig38h8HKBXmriJttEqDRDmyRSHympuO3SA5t1ln2/VvVF1jkKJaHP6KCzd8plWMxjXD4JqtiKtcdvUXqjcEmiEvtw6iPlJ9geqYZFwkNNnZp459dL8bE7YaN3+1eTO1BvWCyG0DdacC2nYTUA9iiU5gxrBsVVrN5vN2audh8N73D1BLAwQUAAIACAA9k0lPfcryRJkIAACHFAAAFwAAAHVuaXZlcnNhbC91bml2ZXJzYWwucG5n7Zd5VFNXGsAfuBwVkYm0qFWIBKp1oRRTmYYtUkPjziieQ8MuKLGyhMVgWJJ41GkfIxB11BAMxA5FVLZiIDE0EKdFUiXJGywmJiGEgZKI4SVihjA0JJmXzplzPPPHzJz5mz/ecu/73e+797v3W17l744QvVe9twoAAO/9+wjHAGAJCgA86SuWIz0HtrisyMOj+BjxU6BdsWkKaSwlxx6OBYBOltfCiWVIe2XBPlIxAKw96748RrPRNAB4Z9N+QuxxWhqsC6NsVAnOD81BCXfOcnadenr9Q+RlatdUyrJtqb+c0BuLw9ZX7WTsPTDuq/IMX3q0MRDHHa8IjnNAvwWA83sIiPxKELmtRXkAQDDGEwD2EZYCwBVwBQBsRiET3YPBICDh38BtGKfTTsmqChtYnyWLvLWdiIx5zfgvg/5n6YvgIrgILoKL4CK4CC6Ci+AiuAj+Eyy9AX6EFN1I5S3mzRt5zL4OWyjbzfzHWn4snz7/ZlJrkbicsCqd6bANhkoq7FPNPNlGGYR3LfCkGQb30/mSa501qShoPGPB4qxph8QjrRMxrD9H+ZErESkf0p0L8wWok6OMLS8VtR9wN+M0zaUOjjQz4I9YRFUBe2e4pVwhxsxoKRJ/86BYJ8sq+hKZklmB6KQ+HAubw1pv1r46jTfAxtXILEf8Kad6XDjrzTuNjlohD1tEkKEzFmakaNc9yAcds2n0yi4+S62attbhzQAw6tNBGHHR3h93yDYgPyCOOf06OnN8urx9CUDLxYw7iQQxDxcU11/Rrxl6V19kiADOS7dgzExCv52DPUYQDzQHy6gAwDqMSAHBOSz5G/CTnmfs9cBYZyVoR6NmGIaqlqDxbSrx7Mq3JE7EYcY1knoACNC2BWXahCuua6tAWn1pdfFc1S1if8Vx01DJKURVyeDjZ1IWWmKZdcXc76sgOBYSDaIQ+9Z9RmawbDJep4jnxTjmjERmQgRbHkPWddU3OxutxfZkfr6F0U6/MHfavA1jcPrrLLgAoja9KErImmEIpFZRVhpFyzBU6JwbL+F4LMF32YqHpQRZPfciowtuWgJECUgn/dtQr6ZdgZqEy39rzs6XvsDv70ndQwnlceL0SoYHXmIfdg1EJBGjhRI4qlvvgCWPRxIIMvzWqKKzAallUcY3zbksYwTRpgy3zu7DSY1iXU9JWy8Pm++HSjg7yH2Ev/+zcTliE+EfwND0vgr9hMh1gb4Fo9yBNp1jtZ9THsbyP+HS5apZyQObivrEmZ0Nd8tiyEqH3mL1K45HdZqNm1pEqTmpZb/qU40zBfahmRQ7x5SilbcmipUMwzkhviPwW+8mtWoonGysukXo3/4wr1NeH7lxLfAoKzJp4TnpsrDQtlLRvWck9Hsy6mFuKI8U9q33xe7bC0OtJo0kdfKZo43cIpSa72mZl9UBFw/6w0aNeuCnntxoG9E41CQt/v2Pthf+/pCxZoaVf5Aj4mkT6xp6+rDFA89RncyVp++fMY/J1Owk92bCF3Ikj+otLEF5vtKzsE/xpzx5UkYNbOPbNvDX1FmMdEsWejmW/6XGQnEF56r1Gqmt1waFFHRwyivB2WCbTT0vkmQxA25MiGp0/QPOB/BMChsxEE0xnV5Zm6F2LshwpS3WMjw5xR9FxPr8RX2+1gM5YoyZRLLf9UGOMKyN5NWPVudL/Jr4t3kWVcsSIgWvNpeHfDQHgWxHHu9EOrvNVEunCHsfD4O12nNdvBzjBw0GZ42j9HiNMeIrgdds48T8MO4Bg6K72ctnPTkobpuqWlcJNop+PiXejRhVG+p81TrXyypVilr3Cvh+oJXqR89Rfk/NFaZ7zZNetuUhemq3phhLFOE5hZGC+P60HsnsavuLvmuFXS97nw+DD21h9DOGGX8tLUn6BbN+coYkYCMGpqq5vsWHlK3SE6nSnX8X4vHFRxSWVntkTVosDksWHyDIYusjxUzq+L3EHW5jX15mDGnojE76WCHDFJDYeeveEBuSX7ddqdVG69kOmHlOniB0+fGjl7MjNNBuftr+zynxSXw/s9Z6dxPUDTMkRLebVJxNVijKqCen0aYcQ9U6FgivFHhXzvcwM5SI18N+Xu3JC4GvErz6G8HPO47I+Dq+ow6e1NKnyXFQj+UU08RQwElseZTwUW+2ORCjDNPqJfOMXKixKCrxOgz9gFhzJKxhUMpIpyoZA1Gj2kRuez02bfIGCDeHy+sbLKonjK5o4PWL9tSCNhJ0PNT0RHbQeG/Z+FFCa7d8KLOIY+LxoAtUW2+2fbW17LOFaw654DEDr5IlEwlhwtlrE7ic4dIopcDXVwvXKL6iqkc12X0BHH2ynZav3BE0aGtLFtZi02AKRhDYSe0KQVQ99TSJSNDHLFIrm1zA8qvG2sEXA0+P3m0ly8hHfxmuO+3XnjNUNuUUzBRWOhjtHBfii2mk9ewAqLF4MgSTmf+DrUQ+X9Gl21080BLXLxuKjdKscTt6FUi6JMe6Bp3qSWEd6RLFKNMmCLzmG3lQygM5R22eO0a04yIHR2qQnp14TXakdb1MwM53vcf3vo1jQdytkHxDBxI96Kamr9sa8zzc8RGkQfzUH9GOCsO1PIWsROLeTTWJ0TWWbt62ylyooN0Aads3DwzZkLPpi2JXg79Budc7Cx9ir0HWSuh3QMnESyId9ypm/P3Ri9080Zq3Y/c7KOsXnsTEisHSV75eyLEKfCv2D6df6uDQKfhoD4B26K1cUQvdo1fij3DoSihiOTC6FVXoCsKMQtyrQZ7AWNO/RP+aq+pLy61DmdIRiDsfqXRnp7cT3LVlRjrUHM/rwx9jl1f7TIXlKRh3r7q/PDNCPJ910QaY7Lz6ekOoIzD6jnw3+kwwBjj/3e7Av75baa8rNfxiUnXo0V+bm2K+kXaJbHur/98S4jWsdXl+Blb/ZId9MhES2B93hND+acaFfwBQSwMEFAACAAgAPZNJT79W57ZKAAAAagAAABsAAAB1bml2ZXJzYWwvdW5pdmVyc2FsLnBuZy54bWyzsa/IzVEoSy0qzszPs1Uy1DNQsrfj5bIpKEoty0wtV6gAigEFIUBJoRLINUJwyzNTSjJslczNkJRkpGamZ5TYKpmaIwT1gUYCAFBLAQIAABQAAgAIAOl+9EzWo37aRwMAAOEJAAAUAAAAAAAAAAEAAAAAAAAAAAB1bml2ZXJzYWwvcGxheWVyLnhtbFBLAQIAABQAAgAIADyTSU9IHOfKjgYAAJMZAAAdAAAAAAAAAAEAAAAAAHkDAAB1bml2ZXJzYWwvY29tbW9uX21lc3NhZ2VzLmxuZ1BLAQIAABQAAgAIADyTSU8VHmAbowAAAH8BAAAuAAAAAAAAAAEAAAAAAEIKAAB1bml2ZXJzYWwvcGxheWJhY2tfYW5kX25hdmlnYXRpb25fc2V0dGluZ3MueG1sUEsBAgAAFAACAAgAPJNJT5TlqDNhBAAA1xEAACcAAAAAAAAAAQAAAAAAMQsAAHVuaXZlcnNhbC9mbGFzaF9wdWJsaXNoaW5nX3NldHRpbmdzLnhtbFBLAQIAABQAAgAIADyTSU+j9vjThwMAAGkMAAAhAAAAAAAAAAEAAAAAANcPAAB1bml2ZXJzYWwvZmxhc2hfc2tpbl9zZXR0aW5ncy54bWxQSwECAAAUAAIACAA8k0lP6548JkkEAABoEQAAJgAAAAAAAAABAAAAAACdEwAAdW5pdmVyc2FsL2h0bWxfcHVibGlzaGluZ19zZXR0aW5ncy54bWxQSwECAAAUAAIACAA8k0lPTLvIbLkBAABWBgAAHwAAAAAAAAABAAAAAAAqGAAAdW5pdmVyc2FsL2h0bWxfc2tpbl9zZXR0aW5ncy5qc1BLAQIAABQAAgAIAD2TSU99yvJEmQgAAIcUAAAXAAAAAAAAAAAAAAAAACAaAAB1bml2ZXJzYWwvdW5pdmVyc2FsLnBuZ1BLAQIAABQAAgAIAD2TSU+/Vue2SgAAAGoAAAAbAAAAAAAAAAEAAAAAAO4iAAB1bml2ZXJzYWwvdW5pdmVyc2FsLnBuZy54bWxQSwUGAAAAAAkACQC8AgAAcSMAAAAA"/>
  <p:tag name="ISPRING_ULTRA_SCORM_COURCE_TITLE" val="1_6_Как сделать наилучший выбор_нов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PATH" val="Учебные материалы/Интерактивный курс по финансовой грамотности/1 Потребности и расходы/ПОТОК 2"/>
  <p:tag name="ISPRING_OUTPUT_FOLDER" val="C:\Users\turenok\Desktop\финриски\потребности"/>
  <p:tag name="ISPRING_PRESENTATION_TITLE" val="1_6_Как сделать наилучший выбор_нов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10851</TotalTime>
  <Words>1384</Words>
  <Application>Microsoft Office PowerPoint</Application>
  <PresentationFormat>Произвольный</PresentationFormat>
  <Paragraphs>181</Paragraphs>
  <Slides>18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КАК СДЕЛАТЬ НАИЛУЧШИЙ ВЫБОР?</vt:lpstr>
      <vt:lpstr>ВВЕДЕНИЕ</vt:lpstr>
      <vt:lpstr>ЗАДАНИЕ 1</vt:lpstr>
      <vt:lpstr>ПОЯСНЕНИЕ К ЗАДАНИЮ 1</vt:lpstr>
      <vt:lpstr>ФОРМУЛИРУЕМ КРИТЕРИИ </vt:lpstr>
      <vt:lpstr>ЗАДАНИЕ 2</vt:lpstr>
      <vt:lpstr>ПОЯСНЕНИЕ К ЗАДАНИЮ 2</vt:lpstr>
      <vt:lpstr>ЗАДАНИЕ 3</vt:lpstr>
      <vt:lpstr>ПОЯСНЕНИЕ К ЗАДАНИЮ 3</vt:lpstr>
      <vt:lpstr>ПОЯСНЕНИЕ К ЗАДАНИЮ 3</vt:lpstr>
      <vt:lpstr>ЗАДАНИЕ 4</vt:lpstr>
      <vt:lpstr>ПОЯСНЕНИЕ К ЗАДАНИЮ 4</vt:lpstr>
      <vt:lpstr>ЗАДАНИЕ 5</vt:lpstr>
      <vt:lpstr>ПОЯСНЕНИЕ К ЗАДАНИЮ 5</vt:lpstr>
      <vt:lpstr>ЗАДАНИЕ 6</vt:lpstr>
      <vt:lpstr>ПОЯСНЕНИЕ К ЗАДАНИЮ 6</vt:lpstr>
      <vt:lpstr>ПОДВЕДЕМ ИТОГИ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1_6_Как сделать наилучший выбор_нов</dc:title>
  <dc:creator>Microsoft Office User</dc:creator>
  <cp:lastModifiedBy>Лелюшкина О.Н.</cp:lastModifiedBy>
  <cp:revision>221</cp:revision>
  <cp:lastPrinted>2019-09-06T17:29:40Z</cp:lastPrinted>
  <dcterms:created xsi:type="dcterms:W3CDTF">2019-09-01T18:13:20Z</dcterms:created>
  <dcterms:modified xsi:type="dcterms:W3CDTF">2019-12-20T10:00:57Z</dcterms:modified>
</cp:coreProperties>
</file>